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825" r:id="rId2"/>
    <p:sldMasterId id="2147483867" r:id="rId3"/>
  </p:sldMasterIdLst>
  <p:notesMasterIdLst>
    <p:notesMasterId r:id="rId44"/>
  </p:notesMasterIdLst>
  <p:sldIdLst>
    <p:sldId id="256" r:id="rId4"/>
    <p:sldId id="257" r:id="rId5"/>
    <p:sldId id="261" r:id="rId6"/>
    <p:sldId id="263" r:id="rId7"/>
    <p:sldId id="264" r:id="rId8"/>
    <p:sldId id="266" r:id="rId9"/>
    <p:sldId id="268" r:id="rId10"/>
    <p:sldId id="269" r:id="rId11"/>
    <p:sldId id="274" r:id="rId12"/>
    <p:sldId id="275" r:id="rId13"/>
    <p:sldId id="276" r:id="rId14"/>
    <p:sldId id="277" r:id="rId15"/>
    <p:sldId id="279" r:id="rId16"/>
    <p:sldId id="285" r:id="rId17"/>
    <p:sldId id="286" r:id="rId18"/>
    <p:sldId id="287" r:id="rId19"/>
    <p:sldId id="288" r:id="rId20"/>
    <p:sldId id="290" r:id="rId21"/>
    <p:sldId id="289" r:id="rId22"/>
    <p:sldId id="312" r:id="rId23"/>
    <p:sldId id="314" r:id="rId24"/>
    <p:sldId id="321" r:id="rId25"/>
    <p:sldId id="323" r:id="rId26"/>
    <p:sldId id="319" r:id="rId27"/>
    <p:sldId id="292" r:id="rId28"/>
    <p:sldId id="294" r:id="rId29"/>
    <p:sldId id="295" r:id="rId30"/>
    <p:sldId id="297" r:id="rId31"/>
    <p:sldId id="299" r:id="rId32"/>
    <p:sldId id="300" r:id="rId33"/>
    <p:sldId id="301" r:id="rId34"/>
    <p:sldId id="315" r:id="rId35"/>
    <p:sldId id="291" r:id="rId36"/>
    <p:sldId id="305" r:id="rId37"/>
    <p:sldId id="325" r:id="rId38"/>
    <p:sldId id="328" r:id="rId39"/>
    <p:sldId id="326" r:id="rId40"/>
    <p:sldId id="327" r:id="rId41"/>
    <p:sldId id="324" r:id="rId42"/>
    <p:sldId id="316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15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7ADA4-9EE2-48EE-BAA5-C112A4643900}" type="datetimeFigureOut">
              <a:rPr lang="tr-TR" smtClean="0"/>
              <a:t>22.5.2015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F1FFB-4016-49BC-AA1C-B02C7BF038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79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1FFB-4016-49BC-AA1C-B02C7BF0380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2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4FCA-4F6B-4144-82D2-D1C3EF8DFC66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68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02BB-D0BA-44E3-9794-27547F5C79F0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81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F63-99D8-4753-A0E6-BD5F1E221867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55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C8A8-B110-49D4-8C5B-27CF31FA9199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144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689D-8282-44EF-8C18-92305CE9DAAB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0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F1-8560-4524-A3DA-2BA8FD4F8282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896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AF53-6F43-479F-A159-4996CAFD9C51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55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C911-A8E9-41F6-8E99-D190B2DF1585}" type="datetime1">
              <a:rPr lang="tr-TR" smtClean="0"/>
              <a:t>22.5.2015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79B-C4A9-46BF-A3BA-EBE092EFE27F}" type="datetime1">
              <a:rPr lang="tr-TR" smtClean="0"/>
              <a:t>22.5.2015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5A10-650B-4933-86CF-02960299EAC8}" type="datetime1">
              <a:rPr lang="tr-TR" smtClean="0"/>
              <a:t>22.5.2015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34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6E5E-C96B-4B7B-A286-296856D8DB2F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8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BE9B-60DD-4599-99AB-92ECDF82A726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828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73B-32D5-42E3-A4E1-38BE8E1BFDB0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220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9DB5-7C04-49FB-8FDC-7936E002B349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64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93FF-F40C-4847-9ABE-E11E088B407E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994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103-FB04-4D8C-8903-0693F572F11C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95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F307-41EF-48D4-AF25-534F9409A3D8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33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B849-621A-49AD-AEA6-EC7C5E05A88C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546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0AB4-AB34-4855-A366-4AA71D81D75A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251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0AF-8148-4EAA-B12F-1ADAAD46D271}" type="datetime1">
              <a:rPr lang="tr-TR" smtClean="0"/>
              <a:t>22.5.2015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698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F1C-B5C3-46E4-BE13-E718FD771EB2}" type="datetime1">
              <a:rPr lang="tr-TR" smtClean="0"/>
              <a:t>22.5.2015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146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118-D4E5-4958-9731-0D5AF4442CAA}" type="datetime1">
              <a:rPr lang="tr-TR" smtClean="0"/>
              <a:t>22.5.2015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45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938C-0297-43B6-BEEC-C78C782EC703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78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042C-35DF-45CF-8345-335CB14A9A82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890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387-5354-4601-9215-24C05A9ED517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37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180-8812-44B8-A6F0-F4637E70BD02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0792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CB95-72C4-45A8-8444-B20286956564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35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763E-E75E-4CF0-8B02-D2970D7E250A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992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1EA-58B0-462B-B7F2-0C9D213F8A54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401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EC7-3DB3-4AD2-BEAE-75BAE56AA051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825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7B4-48B0-48AE-A165-5C94B7DA72E4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284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D70-88F6-4F1A-BEC7-73858C2DE76F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32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E9EB-A083-49A7-98EF-E1835330293A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30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5C-222F-4ED5-9188-AE730AADF871}" type="datetime1">
              <a:rPr lang="tr-TR" smtClean="0"/>
              <a:t>22.5.2015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9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1CA-8D14-4CFC-8A90-C68C90FDD28E}" type="datetime1">
              <a:rPr lang="tr-TR" smtClean="0"/>
              <a:t>22.5.2015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B6D2-A03F-4857-A56C-E9567100AB74}" type="datetime1">
              <a:rPr lang="tr-TR" smtClean="0"/>
              <a:t>22.5.2015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22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A563-7040-471F-88B0-38B2E1C8EABA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83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096F-2061-40DC-B09E-5F798BEF98D9}" type="datetime1">
              <a:rPr lang="tr-TR" smtClean="0"/>
              <a:t>22.5.2015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69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EBBB24-712A-4D51-9C85-B787EE0A40C1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24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194EBD-E803-4067-9A1C-0BE1F239139F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48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05C6-288F-42DA-B452-CA9BAF75EE8F}" type="datetime1">
              <a:rPr lang="tr-TR" smtClean="0"/>
              <a:t>22.5.2015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008F39-4334-4C2A-8A16-824C30067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65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89213" y="644434"/>
            <a:ext cx="8915399" cy="4955177"/>
          </a:xfrm>
        </p:spPr>
        <p:txBody>
          <a:bodyPr>
            <a:normAutofit/>
          </a:bodyPr>
          <a:lstStyle/>
          <a:p>
            <a:pPr algn="ctr"/>
            <a:r>
              <a:rPr lang="tr-TR" b="1" i="1" dirty="0" smtClean="0"/>
              <a:t>Eğitim Hizmetleri Yönetim Sistemi (EHYS)</a:t>
            </a:r>
            <a:br>
              <a:rPr lang="tr-TR" b="1" i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Yaz Kur’an Kursu İşlemleri</a:t>
            </a:r>
            <a:r>
              <a:rPr lang="tr-TR" sz="3200" b="1" i="1" dirty="0"/>
              <a:t/>
            </a:r>
            <a:br>
              <a:rPr lang="tr-TR" sz="3200" b="1" i="1" dirty="0"/>
            </a:br>
            <a:r>
              <a:rPr lang="tr-TR" sz="3100" dirty="0" smtClean="0"/>
              <a:t/>
            </a:r>
            <a:br>
              <a:rPr lang="tr-TR" sz="3100" dirty="0" smtClean="0"/>
            </a:br>
            <a:endParaRPr lang="tr-TR" sz="31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89213" y="5817325"/>
            <a:ext cx="8915399" cy="818605"/>
          </a:xfrm>
        </p:spPr>
        <p:txBody>
          <a:bodyPr>
            <a:normAutofit/>
          </a:bodyPr>
          <a:lstStyle/>
          <a:p>
            <a:pPr algn="ctr"/>
            <a:endParaRPr lang="tr-TR" sz="2800" b="1" i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2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Sınıf Açma İşlemleri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tr-TR" dirty="0" smtClean="0"/>
          </a:p>
          <a:p>
            <a:pPr algn="just"/>
            <a:r>
              <a:rPr lang="tr-TR" b="1" dirty="0"/>
              <a:t>Sınıf Açma </a:t>
            </a:r>
            <a:r>
              <a:rPr lang="tr-TR" b="1" dirty="0" smtClean="0"/>
              <a:t>İşlemleri</a:t>
            </a:r>
            <a:r>
              <a:rPr lang="tr-TR" dirty="0"/>
              <a:t>, yaz </a:t>
            </a:r>
            <a:r>
              <a:rPr lang="tr-TR" dirty="0" smtClean="0"/>
              <a:t>Kur </a:t>
            </a:r>
            <a:r>
              <a:rPr lang="tr-TR" dirty="0"/>
              <a:t>’an kursu açmak </a:t>
            </a:r>
            <a:r>
              <a:rPr lang="tr-TR" dirty="0" smtClean="0"/>
              <a:t>isteyen öğreticilerin sınıf açma işlemleri, kadrolu, vekil, sözleşmeli öğreticilerin </a:t>
            </a:r>
            <a:r>
              <a:rPr lang="tr-TR" dirty="0" smtClean="0"/>
              <a:t>kendileri tarafından yapılmaktadır. Geçici öğreticiler ise İnsan Kaynakları Genel Müdürlüğü tarafından onay verildikten sonra kendi derslerini açabilmektedir.</a:t>
            </a:r>
          </a:p>
          <a:p>
            <a:pPr algn="just"/>
            <a:r>
              <a:rPr lang="tr-TR" dirty="0" smtClean="0"/>
              <a:t>Kadro görev yerinde çalışmayacak personel ile İmam-Hatip, Müezzin-Kayyım ve Kur’an kursu öğreticileri dışında çalışacak olan diğer öğreticilerin sınıf açma işlemleri ise il-ilçe yetkilileri tarafından açılmaktadır</a:t>
            </a: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Sınıf açmak için sistemin sizden istediği bilgilerin </a:t>
            </a:r>
            <a:r>
              <a:rPr lang="tr-TR" dirty="0" smtClean="0"/>
              <a:t>sisteme tutarlı </a:t>
            </a:r>
            <a:r>
              <a:rPr lang="tr-TR" dirty="0"/>
              <a:t>olarak </a:t>
            </a:r>
            <a:r>
              <a:rPr lang="tr-TR" dirty="0" smtClean="0"/>
              <a:t>girilmesi </a:t>
            </a:r>
            <a:r>
              <a:rPr lang="tr-TR" dirty="0"/>
              <a:t>aradığınız bilgilere ulaşmanızı </a:t>
            </a:r>
            <a:r>
              <a:rPr lang="tr-TR" dirty="0" smtClean="0"/>
              <a:t>hızlandıracaktır.</a:t>
            </a:r>
            <a:endParaRPr lang="tr-TR" dirty="0"/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1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Sınıf Açma İşlemleri (Öğretici)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2053443"/>
            <a:ext cx="10193033" cy="9048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04" y="3087197"/>
            <a:ext cx="10182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Sınıf Açma İşlemleri (Öğretici)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2351722"/>
            <a:ext cx="10193033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Sınıf Açma İşlemleri (İl-İlçe Yetkilileri)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1963126"/>
            <a:ext cx="1019303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Sınıf Açma </a:t>
            </a:r>
            <a:r>
              <a:rPr lang="tr-TR" sz="4800" dirty="0">
                <a:latin typeface="Constantia" panose="02030602050306030303" pitchFamily="18" charset="0"/>
              </a:rPr>
              <a:t>İşlemleri (İl-İlçe </a:t>
            </a:r>
            <a:r>
              <a:rPr lang="tr-TR" sz="4800" dirty="0" smtClean="0">
                <a:latin typeface="Constantia" panose="02030602050306030303" pitchFamily="18" charset="0"/>
              </a:rPr>
              <a:t>Yetkilileri</a:t>
            </a:r>
            <a:r>
              <a:rPr lang="tr-TR" sz="4800" dirty="0"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2373761"/>
            <a:ext cx="10193033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8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Sınıf Açma </a:t>
            </a:r>
            <a:r>
              <a:rPr lang="tr-TR" sz="4800" dirty="0">
                <a:latin typeface="Constantia" panose="02030602050306030303" pitchFamily="18" charset="0"/>
              </a:rPr>
              <a:t>İşlemleri (İl-İlçe </a:t>
            </a:r>
            <a:r>
              <a:rPr lang="tr-TR" sz="4800" dirty="0" smtClean="0">
                <a:latin typeface="Constantia" panose="02030602050306030303" pitchFamily="18" charset="0"/>
              </a:rPr>
              <a:t>Yetkilileri</a:t>
            </a:r>
            <a:r>
              <a:rPr lang="tr-TR" sz="4800" dirty="0"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15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2011408"/>
            <a:ext cx="101917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Öğrenci İşlemleri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454331"/>
          </a:xfrm>
        </p:spPr>
        <p:txBody>
          <a:bodyPr/>
          <a:lstStyle/>
          <a:p>
            <a:r>
              <a:rPr lang="tr-TR" dirty="0"/>
              <a:t>A</a:t>
            </a:r>
            <a:r>
              <a:rPr lang="tr-TR" dirty="0" smtClean="0"/>
              <a:t>çılan </a:t>
            </a:r>
            <a:r>
              <a:rPr lang="tr-TR" dirty="0"/>
              <a:t>kurslara, </a:t>
            </a:r>
            <a:r>
              <a:rPr lang="tr-TR" dirty="0" smtClean="0"/>
              <a:t>öğreticilerin öğrencilerini </a:t>
            </a:r>
            <a:r>
              <a:rPr lang="tr-TR" dirty="0"/>
              <a:t>kayıt etme işlemini yaptığı ekrandır.</a:t>
            </a:r>
          </a:p>
          <a:p>
            <a:endParaRPr lang="tr-TR" dirty="0"/>
          </a:p>
          <a:p>
            <a:r>
              <a:rPr lang="tr-TR" dirty="0"/>
              <a:t>Bu ekrana </a:t>
            </a:r>
            <a:r>
              <a:rPr lang="tr-TR" b="1" dirty="0" smtClean="0"/>
              <a:t>öğreticiler, il </a:t>
            </a:r>
            <a:r>
              <a:rPr lang="tr-TR" b="1" dirty="0"/>
              <a:t>ve </a:t>
            </a:r>
            <a:r>
              <a:rPr lang="tr-TR" b="1" dirty="0" smtClean="0"/>
              <a:t>ilçe </a:t>
            </a:r>
            <a:r>
              <a:rPr lang="tr-TR" b="1" dirty="0"/>
              <a:t>yetkilileri </a:t>
            </a:r>
            <a:r>
              <a:rPr lang="tr-TR" dirty="0"/>
              <a:t>de erişebilmekte </a:t>
            </a:r>
            <a:r>
              <a:rPr lang="tr-TR" dirty="0" smtClean="0"/>
              <a:t>ve ekranda </a:t>
            </a:r>
            <a:r>
              <a:rPr lang="tr-TR" dirty="0"/>
              <a:t>işlem yapabilmektedir.</a:t>
            </a:r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5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Öğrenci İşlemleri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229394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/>
              <a:t>Öğrencinin</a:t>
            </a:r>
            <a:r>
              <a:rPr lang="tr-TR" dirty="0"/>
              <a:t>;</a:t>
            </a:r>
          </a:p>
          <a:p>
            <a:pPr lvl="1"/>
            <a:r>
              <a:rPr lang="tr-TR" dirty="0"/>
              <a:t>Kimlik Bilgisi  (T.C Kimlik No ya da Yabancı Kimlik No),</a:t>
            </a:r>
          </a:p>
          <a:p>
            <a:pPr lvl="1"/>
            <a:r>
              <a:rPr lang="tr-TR" dirty="0"/>
              <a:t>Kur </a:t>
            </a:r>
            <a:r>
              <a:rPr lang="tr-TR" dirty="0" smtClean="0"/>
              <a:t>Bilgisi</a:t>
            </a:r>
          </a:p>
          <a:p>
            <a:pPr lvl="1"/>
            <a:r>
              <a:rPr lang="tr-TR" dirty="0" smtClean="0"/>
              <a:t>Öğrenim bilgisi</a:t>
            </a:r>
            <a:endParaRPr lang="tr-TR" dirty="0"/>
          </a:p>
          <a:p>
            <a:pPr lvl="1"/>
            <a:r>
              <a:rPr lang="tr-TR" dirty="0" smtClean="0"/>
              <a:t>Öğrenci özür bilgisi</a:t>
            </a:r>
          </a:p>
          <a:p>
            <a:pPr lvl="1"/>
            <a:r>
              <a:rPr lang="tr-TR" dirty="0" smtClean="0"/>
              <a:t>Öğrenci </a:t>
            </a:r>
            <a:r>
              <a:rPr lang="tr-TR" dirty="0" smtClean="0"/>
              <a:t>yatılı-gündüzlü </a:t>
            </a:r>
            <a:r>
              <a:rPr lang="tr-TR" dirty="0" smtClean="0"/>
              <a:t>bilgisi </a:t>
            </a:r>
          </a:p>
          <a:p>
            <a:pPr lvl="1"/>
            <a:endParaRPr lang="tr-TR" dirty="0"/>
          </a:p>
          <a:p>
            <a:pPr marL="457200" lvl="1" indent="0">
              <a:buNone/>
            </a:pPr>
            <a:r>
              <a:rPr lang="tr-TR" b="1" dirty="0"/>
              <a:t>girilerek sisteme kayıt işlemi yapılır</a:t>
            </a:r>
            <a:r>
              <a:rPr lang="tr-TR" dirty="0"/>
              <a:t>.</a:t>
            </a:r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4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Öğrenci İşlemleri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18</a:t>
            </a:fld>
            <a:endParaRPr lang="tr-TR"/>
          </a:p>
        </p:txBody>
      </p:sp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80" y="1663336"/>
            <a:ext cx="10193032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Onaya Gönderme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229394"/>
          </a:xfrm>
        </p:spPr>
        <p:txBody>
          <a:bodyPr>
            <a:normAutofit/>
          </a:bodyPr>
          <a:lstStyle/>
          <a:p>
            <a:r>
              <a:rPr lang="tr-TR" dirty="0" smtClean="0"/>
              <a:t>Kursiyerler ekledikten </a:t>
            </a:r>
            <a:r>
              <a:rPr lang="tr-TR" dirty="0"/>
              <a:t>sonra kurs açılış için müftülük </a:t>
            </a:r>
            <a:r>
              <a:rPr lang="tr-TR" dirty="0" smtClean="0"/>
              <a:t>onayına </a:t>
            </a:r>
            <a:r>
              <a:rPr lang="tr-TR" dirty="0"/>
              <a:t>gönderme işlemi yapılır.</a:t>
            </a:r>
          </a:p>
          <a:p>
            <a:endParaRPr lang="tr-TR" dirty="0"/>
          </a:p>
          <a:p>
            <a:r>
              <a:rPr lang="tr-TR" dirty="0"/>
              <a:t>Gönderme işlemi yapıldıktan sonra kursun durumu,  </a:t>
            </a:r>
            <a:r>
              <a:rPr lang="tr-TR" b="1" dirty="0"/>
              <a:t>Müftülük Onayı Bekliyor </a:t>
            </a:r>
            <a:r>
              <a:rPr lang="tr-TR" dirty="0"/>
              <a:t>şeklinde değişmektedir.</a:t>
            </a:r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1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Kursu Genel Bilgi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Yaz Kur’an Kursu okullar kapandıktan sonra </a:t>
            </a:r>
            <a:r>
              <a:rPr lang="tr-TR" b="1" dirty="0"/>
              <a:t>Başkanlıkça belirlenen tarihlerde</a:t>
            </a:r>
            <a:r>
              <a:rPr lang="tr-TR" dirty="0"/>
              <a:t> mülki amir onayı ile belirli olan yerlerde açılır.</a:t>
            </a:r>
          </a:p>
          <a:p>
            <a:endParaRPr lang="tr-TR" dirty="0"/>
          </a:p>
          <a:p>
            <a:r>
              <a:rPr lang="tr-TR" dirty="0"/>
              <a:t>Yaz Kur’an Kursu </a:t>
            </a:r>
            <a:r>
              <a:rPr lang="tr-TR" b="1" dirty="0"/>
              <a:t>3 Dönemden </a:t>
            </a:r>
            <a:r>
              <a:rPr lang="tr-TR" dirty="0"/>
              <a:t>oluşur.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Her dönem kendi içerisinde öğrencilerin bilgi durumlarına göre ayarlanmış olarak </a:t>
            </a:r>
            <a:r>
              <a:rPr lang="tr-TR" b="1" dirty="0"/>
              <a:t>3 kurdan </a:t>
            </a:r>
            <a:r>
              <a:rPr lang="tr-TR" dirty="0"/>
              <a:t>oluşmaktadır.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0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Onaya Gönderme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8273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smtClean="0"/>
              <a:t>Öğretimiz sisteme en az 15 öğrenci eklemeden kursunu onaya yolladığı zaman aşağıdaki uyarıyı görmekte ve onaylarsa kurs müftülük onayına gönderilmektedir.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20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4" y="3189514"/>
            <a:ext cx="8848498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2656114" y="4567646"/>
            <a:ext cx="8915400" cy="82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6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Onaya Gönderme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96389"/>
          </a:xfrm>
        </p:spPr>
        <p:txBody>
          <a:bodyPr/>
          <a:lstStyle/>
          <a:p>
            <a:r>
              <a:rPr lang="tr-TR" dirty="0" smtClean="0"/>
              <a:t>Kurs açılış onayına gönderildikten sonra;</a:t>
            </a: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2778034"/>
            <a:ext cx="89154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nstantia" panose="02030602050306030303" pitchFamily="18" charset="0"/>
              </a:rPr>
              <a:t>Yaz Kur’an Kursu </a:t>
            </a:r>
            <a:r>
              <a:rPr lang="tr-TR" dirty="0" smtClean="0">
                <a:latin typeface="Constantia" panose="02030602050306030303" pitchFamily="18" charset="0"/>
              </a:rPr>
              <a:t>Onaylama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Kadro görev yerinde çalışmayacak olan kadrolu </a:t>
            </a:r>
            <a:r>
              <a:rPr lang="tr-TR" dirty="0" smtClean="0"/>
              <a:t>öğreticilerin Onay Tarihi- </a:t>
            </a:r>
            <a:r>
              <a:rPr lang="tr-TR" dirty="0" smtClean="0"/>
              <a:t>Sayısı </a:t>
            </a:r>
            <a:r>
              <a:rPr lang="tr-TR" b="1" dirty="0" smtClean="0"/>
              <a:t>ders açma</a:t>
            </a:r>
            <a:r>
              <a:rPr lang="tr-TR" dirty="0" smtClean="0"/>
              <a:t> aşamasında istenmektedir.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2133600"/>
            <a:ext cx="101930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nstantia" panose="02030602050306030303" pitchFamily="18" charset="0"/>
              </a:rPr>
              <a:t>Yaz Kur’an Kursu </a:t>
            </a:r>
            <a:r>
              <a:rPr lang="tr-TR" dirty="0" smtClean="0">
                <a:latin typeface="Constantia" panose="02030602050306030303" pitchFamily="18" charset="0"/>
              </a:rPr>
              <a:t>Onaylama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Kadro görev yerinde ders açan </a:t>
            </a:r>
            <a:r>
              <a:rPr lang="tr-TR" dirty="0" smtClean="0"/>
              <a:t>personel ile geçici öğreticilerin </a:t>
            </a:r>
            <a:r>
              <a:rPr lang="tr-TR" dirty="0" smtClean="0"/>
              <a:t>onay </a:t>
            </a:r>
            <a:r>
              <a:rPr lang="tr-TR" dirty="0" smtClean="0"/>
              <a:t>tarih-sayısı </a:t>
            </a:r>
            <a:r>
              <a:rPr lang="tr-TR" dirty="0" smtClean="0"/>
              <a:t>ise müftülük tarafından </a:t>
            </a:r>
            <a:r>
              <a:rPr lang="tr-TR" b="1" dirty="0" smtClean="0"/>
              <a:t>onaylanma aşamasında </a:t>
            </a:r>
            <a:r>
              <a:rPr lang="tr-TR" dirty="0" smtClean="0"/>
              <a:t>istenmektedir.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2010047"/>
            <a:ext cx="1019303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nstantia" panose="02030602050306030303" pitchFamily="18" charset="0"/>
              </a:rPr>
              <a:t>Yaz Kur’an </a:t>
            </a:r>
            <a:r>
              <a:rPr lang="tr-TR" dirty="0" smtClean="0">
                <a:latin typeface="Constantia" panose="02030602050306030303" pitchFamily="18" charset="0"/>
              </a:rPr>
              <a:t>Kursu Onaylama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24</a:t>
            </a:fld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Onayla butonuna tıklandığında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Yukarıdaki pencere açılmakta  ve müftülük tarafından </a:t>
            </a:r>
            <a:r>
              <a:rPr lang="tr-TR" dirty="0" smtClean="0"/>
              <a:t>onay tarih-sayısı </a:t>
            </a:r>
            <a:r>
              <a:rPr lang="tr-TR" dirty="0" smtClean="0"/>
              <a:t>girmesi istenmekte girilmediği zaman kursu onaylanmamaktadır.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162" y="2574611"/>
            <a:ext cx="6667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Öğrenci Nakil İşlemi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229394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Sistemde bir öğreticiye kayıtlı olan kursiyer herhangi bir nedenle kurs değiştirmek zorunda kalabilir.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Bu işlemin </a:t>
            </a:r>
            <a:r>
              <a:rPr lang="tr-TR" dirty="0" smtClean="0"/>
              <a:t>yapılabilmesi için de kursiyerin </a:t>
            </a:r>
            <a:r>
              <a:rPr lang="tr-TR" dirty="0"/>
              <a:t>gitmek istediği kurs öğreticisi kendi ekranından </a:t>
            </a:r>
            <a:r>
              <a:rPr lang="tr-TR" b="1" dirty="0"/>
              <a:t>Nakil İste </a:t>
            </a:r>
            <a:r>
              <a:rPr lang="tr-TR" dirty="0"/>
              <a:t>işlemi ile ilgili kursiyeri kayıtlı olduğu kurstan isteme işlemini yapabilmektedir.</a:t>
            </a:r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5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Öğrenci Nakil İşlemi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26</a:t>
            </a:fld>
            <a:endParaRPr lang="tr-T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281237"/>
            <a:ext cx="6715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Öğrenci Nakil Onayla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262743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Nakli </a:t>
            </a:r>
            <a:r>
              <a:rPr lang="tr-TR" dirty="0"/>
              <a:t>istenilen kursiyerin kayıtlı olduğu kurs öğreticisi kendi kurs bilgilerine girdiği zaman kendi kursunda kayıtlı olan ve nakil isteği olan bir kursiyerin olduğu görebilmekte ve </a:t>
            </a:r>
            <a:r>
              <a:rPr lang="tr-TR" dirty="0" smtClean="0"/>
              <a:t>nakil </a:t>
            </a:r>
            <a:r>
              <a:rPr lang="tr-TR" dirty="0"/>
              <a:t>İşlemini </a:t>
            </a:r>
            <a:r>
              <a:rPr lang="tr-TR" b="1" dirty="0"/>
              <a:t>Onaylama</a:t>
            </a:r>
            <a:r>
              <a:rPr lang="tr-TR" dirty="0"/>
              <a:t> veya </a:t>
            </a:r>
            <a:r>
              <a:rPr lang="tr-TR" b="1" dirty="0"/>
              <a:t>Reddetme</a:t>
            </a:r>
            <a:r>
              <a:rPr lang="tr-TR" dirty="0"/>
              <a:t> işlemini yapabilmektedir.</a:t>
            </a:r>
          </a:p>
          <a:p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27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396343"/>
            <a:ext cx="8915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Ders Eksilt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2246811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Öğretici herhangi bir nedenle derse giremediği </a:t>
            </a:r>
            <a:r>
              <a:rPr lang="tr-TR" b="1" dirty="0"/>
              <a:t>gün ve saatleri</a:t>
            </a:r>
            <a:r>
              <a:rPr lang="tr-TR" dirty="0"/>
              <a:t> sisteme kayıt </a:t>
            </a:r>
            <a:r>
              <a:rPr lang="tr-TR" dirty="0" smtClean="0"/>
              <a:t>etmelidir.</a:t>
            </a:r>
            <a:endParaRPr lang="tr-TR" dirty="0"/>
          </a:p>
          <a:p>
            <a:pPr algn="just"/>
            <a:endParaRPr lang="tr-TR" dirty="0"/>
          </a:p>
          <a:p>
            <a:pPr algn="just"/>
            <a:r>
              <a:rPr lang="tr-TR" dirty="0"/>
              <a:t>Tahakkuk işlemlerinde bu ders saatleri ilgili öğreticiden </a:t>
            </a:r>
            <a:r>
              <a:rPr lang="tr-TR" dirty="0" smtClean="0"/>
              <a:t>sistem tarafından düşürülerek </a:t>
            </a:r>
            <a:r>
              <a:rPr lang="tr-TR" b="1" dirty="0" smtClean="0"/>
              <a:t>tahakkuk </a:t>
            </a:r>
            <a:r>
              <a:rPr lang="tr-TR" dirty="0"/>
              <a:t>alınması </a:t>
            </a:r>
            <a:r>
              <a:rPr lang="tr-TR" dirty="0" smtClean="0"/>
              <a:t>sağlanmaktadır.</a:t>
            </a: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7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Ders Eksilt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29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2476367"/>
            <a:ext cx="10193034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Kursu Genel Bilgi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b="1" dirty="0"/>
              <a:t>Yaz Kur’an Kursunda;</a:t>
            </a:r>
          </a:p>
          <a:p>
            <a:pPr lvl="2"/>
            <a:r>
              <a:rPr lang="tr-TR" dirty="0"/>
              <a:t>Kadrolu </a:t>
            </a:r>
          </a:p>
          <a:p>
            <a:pPr lvl="2"/>
            <a:r>
              <a:rPr lang="tr-TR" dirty="0"/>
              <a:t>4-B Sözleşmeli</a:t>
            </a:r>
          </a:p>
          <a:p>
            <a:pPr lvl="2"/>
            <a:r>
              <a:rPr lang="tr-TR" dirty="0"/>
              <a:t>Vekil</a:t>
            </a:r>
          </a:p>
          <a:p>
            <a:pPr lvl="2"/>
            <a:r>
              <a:rPr lang="tr-TR" dirty="0"/>
              <a:t>Geçici Öğreticiler </a:t>
            </a:r>
            <a:r>
              <a:rPr lang="tr-TR" b="1" dirty="0"/>
              <a:t>görev almaktadır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3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Öğretici Değiş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2246811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Açılmış olan bir kursta görev yapan öğretici herhangi bir nedenle o kursta </a:t>
            </a:r>
            <a:r>
              <a:rPr lang="tr-TR" b="1" dirty="0"/>
              <a:t>eğitim veremeyecek </a:t>
            </a:r>
            <a:r>
              <a:rPr lang="tr-TR" dirty="0"/>
              <a:t>durumda olduğu zaman ilgili kursa yeni bir öğretici </a:t>
            </a:r>
            <a:r>
              <a:rPr lang="tr-TR" dirty="0" smtClean="0"/>
              <a:t>tanımlaması amaçlanmıştır</a:t>
            </a:r>
            <a:r>
              <a:rPr lang="tr-TR" dirty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Bu </a:t>
            </a:r>
            <a:r>
              <a:rPr lang="tr-TR" dirty="0" smtClean="0"/>
              <a:t>işlem </a:t>
            </a:r>
            <a:r>
              <a:rPr lang="tr-TR" b="1" dirty="0"/>
              <a:t>İl ve İlçe Yetkilileri</a:t>
            </a:r>
            <a:r>
              <a:rPr lang="tr-TR" dirty="0"/>
              <a:t> </a:t>
            </a:r>
            <a:r>
              <a:rPr lang="tr-TR" dirty="0" smtClean="0"/>
              <a:t>tarafından yapılabilmektedir</a:t>
            </a:r>
            <a:r>
              <a:rPr lang="tr-TR" dirty="0" smtClean="0"/>
              <a:t>.</a:t>
            </a: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7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Öğretici Değiş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580" y="2133600"/>
            <a:ext cx="10193032" cy="379693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Yeni Döneme Geçir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128887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/>
              <a:t>Yeni döneme geçir </a:t>
            </a:r>
            <a:r>
              <a:rPr lang="tr-TR" dirty="0" smtClean="0"/>
              <a:t>işlemi, </a:t>
            </a:r>
            <a:r>
              <a:rPr lang="tr-TR" dirty="0" smtClean="0"/>
              <a:t>açılmış olan bir </a:t>
            </a:r>
            <a:r>
              <a:rPr lang="tr-TR" dirty="0" smtClean="0"/>
              <a:t>dersi aynı </a:t>
            </a:r>
            <a:r>
              <a:rPr lang="tr-TR" dirty="0" smtClean="0"/>
              <a:t>şartlar dahilinde vakit, öğretici tipi vb. kurs açma aşamasında istenilen bilgilerin hepsi aynı olacak şekilde </a:t>
            </a:r>
            <a:r>
              <a:rPr lang="tr-TR" dirty="0"/>
              <a:t>bir sonraki döneme </a:t>
            </a:r>
            <a:r>
              <a:rPr lang="tr-TR" dirty="0" smtClean="0"/>
              <a:t>otomatik </a:t>
            </a:r>
            <a:r>
              <a:rPr lang="tr-TR" dirty="0" smtClean="0"/>
              <a:t>olarak </a:t>
            </a:r>
            <a:r>
              <a:rPr lang="tr-TR" dirty="0" smtClean="0"/>
              <a:t>aktarmaya yaramaktadır.</a:t>
            </a:r>
          </a:p>
          <a:p>
            <a:pPr algn="just"/>
            <a:r>
              <a:rPr lang="tr-TR" dirty="0" smtClean="0"/>
              <a:t>Söz konusu işlem şuanda il-ilçe yetkilileri tarafından yapılmakta olup, </a:t>
            </a:r>
            <a:r>
              <a:rPr lang="tr-TR" dirty="0"/>
              <a:t>bu yapının </a:t>
            </a:r>
            <a:r>
              <a:rPr lang="tr-TR" dirty="0" smtClean="0"/>
              <a:t>yaz kursları açılana kadar öğreticilerinde yapabileceği bir yapıya dönüştürülmesi planlanmaktadır.</a:t>
            </a: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32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422469"/>
            <a:ext cx="90201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Geçmiş Dönem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2246811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Geçmiş Dönem işlemi 2. ve 3. </a:t>
            </a:r>
            <a:r>
              <a:rPr lang="tr-TR" dirty="0"/>
              <a:t>d</a:t>
            </a:r>
            <a:r>
              <a:rPr lang="tr-TR" dirty="0" smtClean="0"/>
              <a:t>önem kayıtları zamanında kullanılabilecek bir işlemdir.</a:t>
            </a:r>
          </a:p>
          <a:p>
            <a:pPr algn="just"/>
            <a:r>
              <a:rPr lang="tr-TR" dirty="0" smtClean="0"/>
              <a:t>İlgili eğitim-öğretim yılının hangi kayıt dönemindeysek bir önceki dönemde kayıtlı olan öğrencileri yeni döneme aktarma işlemini toplu bir şekilde yapmamızı sağlamaktadır.</a:t>
            </a:r>
          </a:p>
          <a:p>
            <a:pPr algn="just"/>
            <a:r>
              <a:rPr lang="tr-TR" dirty="0" smtClean="0"/>
              <a:t>2. dönem kayıt işleminde </a:t>
            </a:r>
            <a:r>
              <a:rPr lang="tr-TR" dirty="0"/>
              <a:t>1</a:t>
            </a:r>
            <a:r>
              <a:rPr lang="tr-TR" dirty="0" smtClean="0"/>
              <a:t>. dönem öğrencilerini,</a:t>
            </a:r>
          </a:p>
          <a:p>
            <a:pPr algn="just"/>
            <a:r>
              <a:rPr lang="tr-TR" dirty="0" smtClean="0"/>
              <a:t>3. dönem kayıt işleminde 2. dönem öğrencilerini kayıt etmemizi sağlar.</a:t>
            </a:r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7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Kurs İşlem Geçmiş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696687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Kurs işlem geçmişi; ilgili kurs ile hangi tarihte kim tarafından nasıl bir işlem yapılmış onun hakkında bilgi vermektedir.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34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21" y="3058885"/>
            <a:ext cx="6667500" cy="28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5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Tahakkuk İşlemleri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696870"/>
            <a:ext cx="8915400" cy="5161129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Yaz Kur’an Kursu </a:t>
            </a:r>
            <a:r>
              <a:rPr lang="tr-TR" dirty="0" smtClean="0"/>
              <a:t>Tahakkuk/Beyan Modülüne EHYS </a:t>
            </a:r>
            <a:r>
              <a:rPr lang="tr-TR" dirty="0"/>
              <a:t>sistemi içerisinde</a:t>
            </a:r>
            <a:r>
              <a:rPr lang="tr-TR" dirty="0" smtClean="0"/>
              <a:t>;</a:t>
            </a:r>
            <a:endParaRPr lang="tr-TR" dirty="0"/>
          </a:p>
          <a:p>
            <a:pPr lvl="2" algn="just"/>
            <a:r>
              <a:rPr lang="tr-TR" dirty="0"/>
              <a:t>Kur’an Kursu Hizmetleri menüsü altında,</a:t>
            </a:r>
          </a:p>
          <a:p>
            <a:pPr lvl="2" algn="just"/>
            <a:r>
              <a:rPr lang="tr-TR" dirty="0" smtClean="0"/>
              <a:t>Personel İşlemleri</a:t>
            </a:r>
            <a:endParaRPr lang="tr-TR" dirty="0"/>
          </a:p>
          <a:p>
            <a:pPr lvl="2" algn="just"/>
            <a:r>
              <a:rPr lang="tr-TR" dirty="0"/>
              <a:t>Yaz Kur’an Kursu </a:t>
            </a:r>
            <a:r>
              <a:rPr lang="tr-TR" dirty="0" smtClean="0"/>
              <a:t>Tahakkuk/Beyan sekmesi </a:t>
            </a:r>
            <a:r>
              <a:rPr lang="tr-TR" dirty="0"/>
              <a:t>ile girilebilmektedir. </a:t>
            </a:r>
          </a:p>
          <a:p>
            <a:pPr lvl="2" algn="just"/>
            <a:endParaRPr lang="tr-TR" dirty="0"/>
          </a:p>
          <a:p>
            <a:pPr algn="just"/>
            <a:r>
              <a:rPr lang="tr-TR" dirty="0" smtClean="0"/>
              <a:t>Öğreticiler haftalık olarak maksimum 15 saat ek ders ücreti alabilirler.</a:t>
            </a:r>
          </a:p>
          <a:p>
            <a:pPr algn="just"/>
            <a:r>
              <a:rPr lang="tr-TR" dirty="0" smtClean="0"/>
              <a:t>Derslere girilmeyen günlerin ek ders ücreti alınamaz</a:t>
            </a:r>
          </a:p>
          <a:p>
            <a:pPr algn="just"/>
            <a:r>
              <a:rPr lang="tr-TR" dirty="0" smtClean="0"/>
              <a:t>Hafta içi olmaz üzere haftada 5 gün ve günde 3’er saat ücret tahakkuk eder</a:t>
            </a:r>
          </a:p>
          <a:p>
            <a:pPr algn="just"/>
            <a:r>
              <a:rPr lang="tr-TR" dirty="0" smtClean="0"/>
              <a:t>Yaz tatilinde alınan ek ders ücretlerinin tamamı gece tarifesinden, yani 150 katsayısı ile çarpılıp ödenir.</a:t>
            </a:r>
          </a:p>
          <a:p>
            <a:pPr algn="just"/>
            <a:r>
              <a:rPr lang="tr-TR" dirty="0" smtClean="0"/>
              <a:t>Her öğretici bağlı bulunduğu müftülüğün bildirdiği </a:t>
            </a:r>
            <a:r>
              <a:rPr lang="tr-TR" dirty="0" smtClean="0"/>
              <a:t>tarihlerde, </a:t>
            </a:r>
            <a:r>
              <a:rPr lang="tr-TR" dirty="0" smtClean="0"/>
              <a:t>sistemden ek ders beyanını yapmakla mükelleftir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Verilen beyanı silme işlemi ise il-ilçe yetkilileri tarafından yapılabilmektedir.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7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4" y="491319"/>
            <a:ext cx="10290413" cy="622338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5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37</a:t>
            </a:fld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232011"/>
            <a:ext cx="10617957" cy="6223379"/>
          </a:xfrm>
        </p:spPr>
      </p:pic>
    </p:spTree>
    <p:extLst>
      <p:ext uri="{BB962C8B-B14F-4D97-AF65-F5344CB8AC3E}">
        <p14:creationId xmlns:p14="http://schemas.microsoft.com/office/powerpoint/2010/main" val="6201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450375"/>
            <a:ext cx="10358651" cy="6237028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8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Hata Bildirme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1551297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Sistemsel bir hata ile karşılaşılması durumunda; öğreticiler bağlı bulundukları müftülükler ile, ilçe müftülüğünün sorunu çözememesi durumunda hata mesajı yoluyla il müftülükleriyle, il müftülüklerinin de sorunu çözememesi durumunda ise hata bildirme ekranı aracılığıyla Başkanlığımızla iletişime geçilmesi gerekmektedir.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3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Kursu Genel Bilgi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Yaz Kur’an Kursu</a:t>
            </a:r>
          </a:p>
          <a:p>
            <a:pPr lvl="2"/>
            <a:r>
              <a:rPr lang="tr-TR" dirty="0"/>
              <a:t>Cami</a:t>
            </a:r>
          </a:p>
          <a:p>
            <a:pPr lvl="2"/>
            <a:r>
              <a:rPr lang="tr-TR" dirty="0"/>
              <a:t>Mescid</a:t>
            </a:r>
          </a:p>
          <a:p>
            <a:pPr lvl="2"/>
            <a:r>
              <a:rPr lang="tr-TR" dirty="0"/>
              <a:t>Kur’an </a:t>
            </a:r>
            <a:r>
              <a:rPr lang="tr-TR" dirty="0" smtClean="0"/>
              <a:t>Kursu</a:t>
            </a:r>
            <a:endParaRPr lang="tr-TR" dirty="0"/>
          </a:p>
          <a:p>
            <a:pPr lvl="2"/>
            <a:r>
              <a:rPr lang="tr-TR" dirty="0"/>
              <a:t>Diğer  olmak üzere </a:t>
            </a:r>
            <a:r>
              <a:rPr lang="tr-TR" b="1" dirty="0"/>
              <a:t>4</a:t>
            </a:r>
            <a:r>
              <a:rPr lang="tr-TR" b="1" dirty="0" smtClean="0"/>
              <a:t> </a:t>
            </a:r>
            <a:r>
              <a:rPr lang="tr-TR" b="1" dirty="0"/>
              <a:t>ayrı yerde verilmektedir.</a:t>
            </a:r>
          </a:p>
          <a:p>
            <a:pPr lvl="2"/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5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999444"/>
          </a:xfrm>
        </p:spPr>
        <p:txBody>
          <a:bodyPr/>
          <a:lstStyle/>
          <a:p>
            <a:pPr algn="ctr"/>
            <a:r>
              <a:rPr lang="tr-TR" b="1" i="1" smtClean="0"/>
              <a:t>TEŞEKKÜRLER</a:t>
            </a:r>
            <a:endParaRPr lang="tr-TR" b="1" i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4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Kursu Genel Bilgi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Yaz Kur’an Kurslarında </a:t>
            </a:r>
            <a:r>
              <a:rPr lang="tr-TR" b="1" dirty="0"/>
              <a:t>Ek Ders </a:t>
            </a:r>
            <a:r>
              <a:rPr lang="tr-TR" dirty="0"/>
              <a:t>alınabilmesi için </a:t>
            </a:r>
            <a:r>
              <a:rPr lang="tr-TR" b="1" dirty="0"/>
              <a:t>15 </a:t>
            </a:r>
            <a:r>
              <a:rPr lang="tr-TR" b="1" dirty="0" smtClean="0"/>
              <a:t>öğrencinin </a:t>
            </a:r>
            <a:r>
              <a:rPr lang="tr-TR" dirty="0"/>
              <a:t>ilgili öğretici </a:t>
            </a:r>
            <a:r>
              <a:rPr lang="tr-TR" dirty="0" smtClean="0"/>
              <a:t>tarafından sisteme kaydedilmesi gerekmektedir.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15 öğrencinin altında olması durumunda ise öğretici kursu </a:t>
            </a:r>
            <a:r>
              <a:rPr lang="tr-TR" dirty="0" smtClean="0"/>
              <a:t>açabilir. </a:t>
            </a:r>
            <a:r>
              <a:rPr lang="tr-TR" dirty="0"/>
              <a:t>Ancak </a:t>
            </a:r>
            <a:r>
              <a:rPr lang="tr-TR" b="1" dirty="0"/>
              <a:t>e</a:t>
            </a:r>
            <a:r>
              <a:rPr lang="tr-TR" b="1" dirty="0" smtClean="0"/>
              <a:t>k </a:t>
            </a:r>
            <a:r>
              <a:rPr lang="tr-TR" b="1" dirty="0"/>
              <a:t>ders </a:t>
            </a:r>
            <a:r>
              <a:rPr lang="tr-TR" b="1" dirty="0" smtClean="0"/>
              <a:t>alamaz.</a:t>
            </a:r>
            <a:endParaRPr lang="tr-TR" b="1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smtClean="0"/>
              <a:t>NOT: Bir öğreticinin ne kadar öğrencisi varsa tamamı sisteme girilmelidir.</a:t>
            </a:r>
            <a:endParaRPr lang="tr-TR" b="1" dirty="0"/>
          </a:p>
          <a:p>
            <a:pPr lvl="2"/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2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Modülü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Yaz Kur’an Kursu </a:t>
            </a:r>
            <a:r>
              <a:rPr lang="tr-TR" b="1" dirty="0">
                <a:sym typeface="Wingdings" panose="05000000000000000000" pitchFamily="2" charset="2"/>
              </a:rPr>
              <a:t> Öğretici ve Kursiyer İşlemleri sayfası ile;</a:t>
            </a:r>
            <a:endParaRPr lang="tr-TR" b="1" dirty="0"/>
          </a:p>
          <a:p>
            <a:pPr lvl="1"/>
            <a:r>
              <a:rPr lang="tr-TR" dirty="0"/>
              <a:t>Sınıf Açma İşlemleri</a:t>
            </a:r>
          </a:p>
          <a:p>
            <a:pPr lvl="1"/>
            <a:r>
              <a:rPr lang="tr-TR" dirty="0"/>
              <a:t>Öğrenci Ekleme</a:t>
            </a:r>
          </a:p>
          <a:p>
            <a:pPr lvl="1"/>
            <a:r>
              <a:rPr lang="tr-TR" dirty="0"/>
              <a:t>Öğrenci Listeleme</a:t>
            </a:r>
          </a:p>
          <a:p>
            <a:pPr lvl="1"/>
            <a:r>
              <a:rPr lang="tr-TR" dirty="0"/>
              <a:t>Onaylama </a:t>
            </a:r>
          </a:p>
          <a:p>
            <a:pPr lvl="1"/>
            <a:r>
              <a:rPr lang="tr-TR" dirty="0"/>
              <a:t>Öğrenci Nakil </a:t>
            </a:r>
          </a:p>
          <a:p>
            <a:pPr lvl="1"/>
            <a:r>
              <a:rPr lang="tr-TR" dirty="0"/>
              <a:t>Öğretici Değiş</a:t>
            </a:r>
          </a:p>
          <a:p>
            <a:pPr lvl="1"/>
            <a:r>
              <a:rPr lang="tr-TR" dirty="0" smtClean="0"/>
              <a:t>Ders </a:t>
            </a:r>
            <a:r>
              <a:rPr lang="tr-TR" dirty="0"/>
              <a:t>eksiltme  işlemleri yapılabilmektedir.</a:t>
            </a:r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2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Modülü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Yaz Kur’an Kursu Modülüne </a:t>
            </a:r>
            <a:r>
              <a:rPr lang="tr-TR" dirty="0" smtClean="0"/>
              <a:t>EHYS </a:t>
            </a:r>
            <a:r>
              <a:rPr lang="tr-TR" dirty="0"/>
              <a:t>sistemi içerisinde;</a:t>
            </a:r>
          </a:p>
          <a:p>
            <a:pPr lvl="2"/>
            <a:r>
              <a:rPr lang="tr-TR" dirty="0"/>
              <a:t>Kur’an Kursu Hizmetleri menüsü altında,</a:t>
            </a:r>
          </a:p>
          <a:p>
            <a:pPr lvl="2"/>
            <a:r>
              <a:rPr lang="tr-TR" dirty="0"/>
              <a:t>Eğitim Türleri içerisinde</a:t>
            </a:r>
          </a:p>
          <a:p>
            <a:pPr lvl="2"/>
            <a:r>
              <a:rPr lang="tr-TR" dirty="0"/>
              <a:t>Yaz Kur’an Kursu sekmesi ile girilebilmektedir. </a:t>
            </a:r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39" y="3647667"/>
            <a:ext cx="653673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Listeleme Ekranı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Listeleme ekranı ile kendi ilinize bağlı </a:t>
            </a:r>
            <a:r>
              <a:rPr lang="tr-TR" dirty="0" smtClean="0"/>
              <a:t>bulunan birimlerde </a:t>
            </a:r>
            <a:r>
              <a:rPr lang="tr-TR" dirty="0"/>
              <a:t>olan kursları birtakım kriterler ile sorgulama yapmanızı sağlar.</a:t>
            </a:r>
          </a:p>
          <a:p>
            <a:endParaRPr lang="tr-TR" dirty="0"/>
          </a:p>
          <a:p>
            <a:pPr algn="just"/>
            <a:r>
              <a:rPr lang="tr-TR" dirty="0"/>
              <a:t>Sorgu sonucu dönen kurs bilgilerine göre </a:t>
            </a:r>
            <a:r>
              <a:rPr lang="tr-TR" dirty="0" smtClean="0"/>
              <a:t>de size </a:t>
            </a:r>
            <a:r>
              <a:rPr lang="tr-TR" dirty="0" err="1" smtClean="0"/>
              <a:t>excel</a:t>
            </a:r>
            <a:r>
              <a:rPr lang="tr-TR" dirty="0" smtClean="0"/>
              <a:t> ortamında alabileceğiniz </a:t>
            </a:r>
            <a:r>
              <a:rPr lang="tr-TR" dirty="0"/>
              <a:t>liste sunar.</a:t>
            </a:r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2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>
                <a:latin typeface="Constantia" panose="02030602050306030303" pitchFamily="18" charset="0"/>
              </a:rPr>
              <a:t>Yaz Kur’an </a:t>
            </a:r>
            <a:r>
              <a:rPr lang="tr-TR" sz="4800" dirty="0" smtClean="0">
                <a:latin typeface="Constantia" panose="02030602050306030303" pitchFamily="18" charset="0"/>
              </a:rPr>
              <a:t>Kursu Listeleme Ekranı</a:t>
            </a:r>
            <a:endParaRPr lang="tr-TR" sz="4800" dirty="0">
              <a:latin typeface="Constantia" panose="02030602050306030303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8F39-4334-4C2A-8A16-824C3006749E}" type="slidenum">
              <a:rPr lang="tr-TR" smtClean="0"/>
              <a:t>9</a:t>
            </a:fld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589212" y="4785363"/>
            <a:ext cx="8915400" cy="155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 smtClean="0"/>
          </a:p>
          <a:p>
            <a:pPr marL="457200" lvl="1" indent="0">
              <a:buFont typeface="Wingdings 3" charset="2"/>
              <a:buNone/>
            </a:pPr>
            <a:endParaRPr lang="tr-TR" dirty="0" smtClean="0"/>
          </a:p>
          <a:p>
            <a:pPr marL="457200" lvl="1" indent="0">
              <a:buFont typeface="Wingdings 3" charset="2"/>
              <a:buNone/>
            </a:pP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1580225"/>
            <a:ext cx="10193033" cy="49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1093</Words>
  <Application>Microsoft Office PowerPoint</Application>
  <PresentationFormat>Geniş ekran</PresentationFormat>
  <Paragraphs>185</Paragraphs>
  <Slides>40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Constantia</vt:lpstr>
      <vt:lpstr>Wingdings</vt:lpstr>
      <vt:lpstr>Wingdings 2</vt:lpstr>
      <vt:lpstr>Wingdings 3</vt:lpstr>
      <vt:lpstr>HDOfficeLightV0</vt:lpstr>
      <vt:lpstr>1_HDOfficeLightV0</vt:lpstr>
      <vt:lpstr>Duman</vt:lpstr>
      <vt:lpstr>Eğitim Hizmetleri Yönetim Sistemi (EHYS)  Yaz Kur’an Kursu İşlemleri  </vt:lpstr>
      <vt:lpstr>Yaz Kur’an Kursu Genel Bilgi</vt:lpstr>
      <vt:lpstr>Yaz Kur’an Kursu Genel Bilgi</vt:lpstr>
      <vt:lpstr>Yaz Kur’an Kursu Genel Bilgi</vt:lpstr>
      <vt:lpstr>Yaz Kur’an Kursu Genel Bilgi</vt:lpstr>
      <vt:lpstr>Yaz Kur’an Kursu Modülü</vt:lpstr>
      <vt:lpstr>Yaz Kur’an Kursu Modülü</vt:lpstr>
      <vt:lpstr>Yaz Kur’an Kursu Listeleme Ekranı</vt:lpstr>
      <vt:lpstr>Yaz Kur’an Kursu Listeleme Ekranı</vt:lpstr>
      <vt:lpstr>Yaz Kur’an Kursu Sınıf Açma İşlemleri</vt:lpstr>
      <vt:lpstr>Yaz Kur’an Kursu Sınıf Açma İşlemleri (Öğretici)</vt:lpstr>
      <vt:lpstr>Yaz Kur’an Kursu Sınıf Açma İşlemleri (Öğretici)</vt:lpstr>
      <vt:lpstr>Yaz Kur’an Kursu Sınıf Açma İşlemleri (İl-İlçe Yetkilileri)</vt:lpstr>
      <vt:lpstr>Yaz Kur’an Kursu Sınıf Açma İşlemleri (İl-İlçe Yetkilileri)</vt:lpstr>
      <vt:lpstr>Yaz Kur’an Kursu Sınıf Açma İşlemleri (İl-İlçe Yetkilileri)</vt:lpstr>
      <vt:lpstr>Yaz Kur’an Kursu Öğrenci İşlemleri</vt:lpstr>
      <vt:lpstr>Yaz Kur’an Kursu Öğrenci İşlemleri</vt:lpstr>
      <vt:lpstr>Yaz Kur’an Kursu Öğrenci İşlemleri</vt:lpstr>
      <vt:lpstr>Yaz Kur’an Kursu Onaya Gönderme</vt:lpstr>
      <vt:lpstr>Yaz Kur’an Kursu Onaya Gönderme</vt:lpstr>
      <vt:lpstr>Yaz Kur’an Kursu Onaya Gönderme</vt:lpstr>
      <vt:lpstr>Yaz Kur’an Kursu Onaylama</vt:lpstr>
      <vt:lpstr>Yaz Kur’an Kursu Onaylama</vt:lpstr>
      <vt:lpstr>Yaz Kur’an Kursu Onaylama</vt:lpstr>
      <vt:lpstr>Yaz Kur’an Kursu Öğrenci Nakil İşlemi</vt:lpstr>
      <vt:lpstr>Yaz Kur’an Kursu Öğrenci Nakil İşlemi</vt:lpstr>
      <vt:lpstr>Yaz Kur’an Kursu Öğrenci Nakil Onayla</vt:lpstr>
      <vt:lpstr>Yaz Kur’an Kursu Ders Eksilt</vt:lpstr>
      <vt:lpstr>Yaz Kur’an Kursu Ders Eksilt</vt:lpstr>
      <vt:lpstr>Yaz Kur’an Kursu Öğretici Değiş</vt:lpstr>
      <vt:lpstr>Yaz Kur’an Kursu Öğretici Değiş</vt:lpstr>
      <vt:lpstr>Yaz Kur’an Kursu Yeni Döneme Geçir</vt:lpstr>
      <vt:lpstr>Yaz Kur’an Kursu Geçmiş Dönem</vt:lpstr>
      <vt:lpstr>Yaz Kur’an Kursu Kurs İşlem Geçmiş</vt:lpstr>
      <vt:lpstr>Yaz Kur’an Kursu Tahakkuk İşlemleri</vt:lpstr>
      <vt:lpstr>PowerPoint Sunusu</vt:lpstr>
      <vt:lpstr>PowerPoint Sunusu</vt:lpstr>
      <vt:lpstr>PowerPoint Sunusu</vt:lpstr>
      <vt:lpstr>Yaz Kur’an Kursu Hata Bildirme</vt:lpstr>
      <vt:lpstr>TEŞEKKÜRLER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ÖZKAN; Ömer ALINMAZ</dc:creator>
  <cp:lastModifiedBy>ömer&amp;esma</cp:lastModifiedBy>
  <cp:revision>51</cp:revision>
  <dcterms:created xsi:type="dcterms:W3CDTF">2015-03-16T07:35:18Z</dcterms:created>
  <dcterms:modified xsi:type="dcterms:W3CDTF">2015-05-22T17:10:56Z</dcterms:modified>
</cp:coreProperties>
</file>